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6" r:id="rId3"/>
    <p:sldId id="265" r:id="rId4"/>
    <p:sldId id="264" r:id="rId5"/>
    <p:sldId id="260" r:id="rId6"/>
    <p:sldId id="268" r:id="rId7"/>
    <p:sldId id="261" r:id="rId8"/>
    <p:sldId id="262" r:id="rId9"/>
    <p:sldId id="267" r:id="rId10"/>
    <p:sldId id="258" r:id="rId11"/>
    <p:sldId id="263" r:id="rId12"/>
    <p:sldId id="257" r:id="rId1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-360" y="-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0943756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9518397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65442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6922469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941285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3593278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207128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567373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912382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4632767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03444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3FBA742-DD76-466A-8CC0-F6523EBB2F2F}" type="datetimeFigureOut">
              <a:rPr lang="en-US" smtClean="0"/>
              <a:t>11/18/2015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D930837-A65C-4A80-B1B1-ACFA863FE803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26369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hyperlink" Target="http://www.cpp.edu/~semester/documents/curriculum-timeline-092515.pdf" TargetMode="External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pp.edu/~semester/documents/curriculum-timeline-092515.pdf" TargetMode="Externa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hyperlink" Target="http://www.cpp.edu/~semester/documents/curriculum-timeline-092515.pdf" TargetMode="External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hyperlink" Target="http://www.cpp.edu/~senate/documents/bylaws/bylaws_September_2011_Technology_Commite_Change.pdf" TargetMode="External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838200"/>
            <a:ext cx="7772400" cy="238125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Ad Hoc Committees for Reviewing Proposals for Semester Degree Programs and General Education Courses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Academic Senate</a:t>
            </a:r>
          </a:p>
          <a:p>
            <a:r>
              <a:rPr lang="en-US" dirty="0" smtClean="0"/>
              <a:t>Executive Committee</a:t>
            </a:r>
          </a:p>
          <a:p>
            <a:r>
              <a:rPr lang="en-US" dirty="0" smtClean="0"/>
              <a:t>November 2015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1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5555121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2819400" y="2286000"/>
            <a:ext cx="4191000" cy="6858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Semester Conversion Timeline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2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sp>
        <p:nvSpPr>
          <p:cNvPr id="7" name="Rectangle 6"/>
          <p:cNvSpPr/>
          <p:nvPr/>
        </p:nvSpPr>
        <p:spPr>
          <a:xfrm>
            <a:off x="0" y="6550223"/>
            <a:ext cx="57912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2"/>
              </a:rPr>
              <a:t>http://www.cpp.edu/~semester/documents/curriculum-timeline-092515.pdf</a:t>
            </a:r>
            <a:endParaRPr lang="en-US" sz="1400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762000"/>
            <a:ext cx="6237514" cy="573956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788751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2514600" y="5257800"/>
            <a:ext cx="5715000" cy="6858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765428"/>
            <a:ext cx="7772400" cy="571157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Semester Conversion Timeline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3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sp>
        <p:nvSpPr>
          <p:cNvPr id="7" name="Rectangle 6"/>
          <p:cNvSpPr/>
          <p:nvPr/>
        </p:nvSpPr>
        <p:spPr>
          <a:xfrm>
            <a:off x="0" y="6550223"/>
            <a:ext cx="57912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3"/>
              </a:rPr>
              <a:t>http://www.cpp.edu/~semester/documents/curriculum-timeline-092515.pdf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905500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Semester Conversion Timeline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4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sp>
        <p:nvSpPr>
          <p:cNvPr id="6" name="Rectangle 5"/>
          <p:cNvSpPr/>
          <p:nvPr/>
        </p:nvSpPr>
        <p:spPr>
          <a:xfrm>
            <a:off x="2209800" y="2209800"/>
            <a:ext cx="57150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6550223"/>
            <a:ext cx="57912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2"/>
              </a:rPr>
              <a:t>http://www.cpp.edu/~semester/documents/curriculum-timeline-092515.pdf</a:t>
            </a:r>
            <a:endParaRPr lang="en-US" sz="1400" dirty="0"/>
          </a:p>
        </p:txBody>
      </p:sp>
      <p:sp>
        <p:nvSpPr>
          <p:cNvPr id="10" name="Rectangle 9"/>
          <p:cNvSpPr/>
          <p:nvPr/>
        </p:nvSpPr>
        <p:spPr>
          <a:xfrm>
            <a:off x="2209800" y="3733800"/>
            <a:ext cx="57150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2209800" y="5257800"/>
            <a:ext cx="5715000" cy="53340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9762" y="902732"/>
            <a:ext cx="8764476" cy="54218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145607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Non-GE and GE Courses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5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sp>
        <p:nvSpPr>
          <p:cNvPr id="6" name="Rectangle 5"/>
          <p:cNvSpPr/>
          <p:nvPr/>
        </p:nvSpPr>
        <p:spPr>
          <a:xfrm>
            <a:off x="1676400" y="2895600"/>
            <a:ext cx="7315200" cy="777240"/>
          </a:xfrm>
          <a:prstGeom prst="rect">
            <a:avLst/>
          </a:prstGeom>
          <a:solidFill>
            <a:srgbClr val="FFFF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 rotWithShape="1"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48" r="5260"/>
          <a:stretch/>
        </p:blipFill>
        <p:spPr bwMode="auto">
          <a:xfrm>
            <a:off x="206829" y="1295400"/>
            <a:ext cx="8730343" cy="49858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349274" y="3697069"/>
            <a:ext cx="898772" cy="646331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Review</a:t>
            </a:r>
          </a:p>
          <a:p>
            <a:pPr algn="ctr"/>
            <a:r>
              <a:rPr lang="en-US" b="1" dirty="0" smtClean="0">
                <a:solidFill>
                  <a:srgbClr val="FF0000"/>
                </a:solidFill>
              </a:rPr>
              <a:t>LO only</a:t>
            </a:r>
            <a:endParaRPr lang="en-US" b="1" dirty="0">
              <a:solidFill>
                <a:srgbClr val="FF0000"/>
              </a:solidFill>
            </a:endParaRPr>
          </a:p>
        </p:txBody>
      </p:sp>
      <p:cxnSp>
        <p:nvCxnSpPr>
          <p:cNvPr id="8" name="Straight Connector 7"/>
          <p:cNvCxnSpPr>
            <a:stCxn id="5" idx="3"/>
          </p:cNvCxnSpPr>
          <p:nvPr/>
        </p:nvCxnSpPr>
        <p:spPr>
          <a:xfrm>
            <a:off x="1248046" y="4020235"/>
            <a:ext cx="504554" cy="0"/>
          </a:xfrm>
          <a:prstGeom prst="line">
            <a:avLst/>
          </a:prstGeom>
          <a:ln w="254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034476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~ 270 program proposals</a:t>
            </a:r>
          </a:p>
          <a:p>
            <a:r>
              <a:rPr lang="en-US" dirty="0" smtClean="0"/>
              <a:t>~ 69 new programs</a:t>
            </a:r>
          </a:p>
          <a:p>
            <a:r>
              <a:rPr lang="en-US" dirty="0" smtClean="0"/>
              <a:t>Only ~ 20 converted programs</a:t>
            </a:r>
          </a:p>
          <a:p>
            <a:endParaRPr lang="en-US" dirty="0"/>
          </a:p>
          <a:p>
            <a:r>
              <a:rPr lang="en-US" b="1" i="1" dirty="0" smtClean="0"/>
              <a:t>Note:</a:t>
            </a:r>
            <a:r>
              <a:rPr lang="en-US" i="1" dirty="0" smtClean="0"/>
              <a:t> Numbers are based on pre-proposals</a:t>
            </a:r>
            <a:endParaRPr lang="en-US" i="1" dirty="0"/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Programs – Approximate Numbers</a:t>
            </a:r>
            <a:endParaRPr lang="en-US" sz="3600" dirty="0"/>
          </a:p>
        </p:txBody>
      </p:sp>
      <p:sp>
        <p:nvSpPr>
          <p:cNvPr id="5" name="TextBox 4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6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110920427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Programs</a:t>
            </a:r>
            <a:endParaRPr lang="en-US" sz="3600" dirty="0"/>
          </a:p>
        </p:txBody>
      </p:sp>
      <p:sp>
        <p:nvSpPr>
          <p:cNvPr id="8" name="TextBox 7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7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51" t="13726" r="7116" b="3485"/>
          <a:stretch/>
        </p:blipFill>
        <p:spPr bwMode="auto">
          <a:xfrm>
            <a:off x="185057" y="685800"/>
            <a:ext cx="8773885" cy="57065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0792558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Programs</a:t>
            </a:r>
            <a:endParaRPr lang="en-US" sz="3600" dirty="0"/>
          </a:p>
        </p:txBody>
      </p:sp>
      <p:sp>
        <p:nvSpPr>
          <p:cNvPr id="5" name="TextBox 4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8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65" t="7196" r="7042" b="3649"/>
          <a:stretch/>
        </p:blipFill>
        <p:spPr bwMode="auto">
          <a:xfrm>
            <a:off x="185057" y="762000"/>
            <a:ext cx="8773886" cy="56817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504614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Academic Senate Bylaws</a:t>
            </a:r>
            <a:endParaRPr lang="en-US" sz="3600" dirty="0"/>
          </a:p>
        </p:txBody>
      </p:sp>
      <p:sp>
        <p:nvSpPr>
          <p:cNvPr id="5" name="TextBox 4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9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sp>
        <p:nvSpPr>
          <p:cNvPr id="2" name="Rectangle 1"/>
          <p:cNvSpPr/>
          <p:nvPr/>
        </p:nvSpPr>
        <p:spPr>
          <a:xfrm>
            <a:off x="0" y="6550223"/>
            <a:ext cx="82296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dirty="0" smtClean="0">
                <a:hlinkClick r:id="rId2"/>
              </a:rPr>
              <a:t>http://www.cpp.edu/~senate/documents/bylaws/bylaws_September_2011_Technology_Commite_Change.pdf</a:t>
            </a:r>
            <a:endParaRPr lang="en-US" sz="1400" dirty="0"/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205" y="2297907"/>
            <a:ext cx="8839590" cy="2262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5335866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6700" y="838200"/>
            <a:ext cx="8610600" cy="5638800"/>
          </a:xfrm>
        </p:spPr>
        <p:txBody>
          <a:bodyPr>
            <a:normAutofit fontScale="62500" lnSpcReduction="20000"/>
          </a:bodyPr>
          <a:lstStyle/>
          <a:p>
            <a:pPr algn="just">
              <a:spcBef>
                <a:spcPts val="1200"/>
              </a:spcBef>
            </a:pPr>
            <a:r>
              <a:rPr lang="en-US" sz="2400" dirty="0" smtClean="0"/>
              <a:t>Create three subcommittees:</a:t>
            </a:r>
          </a:p>
          <a:p>
            <a:pPr lvl="1" algn="just">
              <a:spcBef>
                <a:spcPts val="1200"/>
              </a:spcBef>
            </a:pPr>
            <a:r>
              <a:rPr lang="en-US" sz="2000" dirty="0" smtClean="0"/>
              <a:t>Ad Hoc General Education Subcommittee</a:t>
            </a:r>
          </a:p>
          <a:p>
            <a:pPr lvl="1" algn="just">
              <a:spcBef>
                <a:spcPts val="1200"/>
              </a:spcBef>
            </a:pPr>
            <a:r>
              <a:rPr lang="en-US" sz="2000" dirty="0" smtClean="0"/>
              <a:t>Ad Hoc Academic Programs Subcommittee</a:t>
            </a:r>
          </a:p>
          <a:p>
            <a:pPr lvl="1" algn="just">
              <a:spcBef>
                <a:spcPts val="1200"/>
              </a:spcBef>
            </a:pPr>
            <a:r>
              <a:rPr lang="en-US" sz="2000" dirty="0" smtClean="0"/>
              <a:t>Ad Hoc University Curriculum Subcommittee</a:t>
            </a:r>
          </a:p>
          <a:p>
            <a:pPr algn="just">
              <a:spcBef>
                <a:spcPts val="1200"/>
              </a:spcBef>
            </a:pPr>
            <a:r>
              <a:rPr lang="en-US" sz="2400" dirty="0" smtClean="0"/>
              <a:t>The purpose of the ad hoc subcommittees is to provide additional reviewers such that the work of semester conversion can be completed within the established timeline.</a:t>
            </a:r>
          </a:p>
          <a:p>
            <a:pPr algn="just">
              <a:spcBef>
                <a:spcPts val="1200"/>
              </a:spcBef>
            </a:pPr>
            <a:r>
              <a:rPr lang="en-US" sz="2400" dirty="0" smtClean="0"/>
              <a:t>Creation of the ad hoc subcommittees does not change the normal approval process for programs/courses.</a:t>
            </a:r>
          </a:p>
          <a:p>
            <a:pPr algn="just">
              <a:spcBef>
                <a:spcPts val="1200"/>
              </a:spcBef>
            </a:pPr>
            <a:r>
              <a:rPr lang="en-US" sz="2400" dirty="0" smtClean="0"/>
              <a:t>The </a:t>
            </a:r>
            <a:r>
              <a:rPr lang="en-US" sz="2400" dirty="0"/>
              <a:t>a</a:t>
            </a:r>
            <a:r>
              <a:rPr lang="en-US" sz="2400" dirty="0" smtClean="0"/>
              <a:t>d </a:t>
            </a:r>
            <a:r>
              <a:rPr lang="en-US" sz="2400" dirty="0"/>
              <a:t>h</a:t>
            </a:r>
            <a:r>
              <a:rPr lang="en-US" sz="2400" dirty="0" smtClean="0"/>
              <a:t>oc subcommittees will have a composition similar to the parent committees, giving proper representation to all constituents. The Academic Senate will recruit the members of the ad hoc subcommittees.</a:t>
            </a:r>
          </a:p>
          <a:p>
            <a:pPr algn="just">
              <a:spcBef>
                <a:spcPts val="1200"/>
              </a:spcBef>
            </a:pPr>
            <a:r>
              <a:rPr lang="en-US" sz="2400" dirty="0" smtClean="0"/>
              <a:t>Members of the ad hoc subcommittees will have similar privileges as the members of the parent committees (i.e., reviewing, voting, etc.).</a:t>
            </a:r>
          </a:p>
          <a:p>
            <a:pPr algn="just">
              <a:spcBef>
                <a:spcPts val="1200"/>
              </a:spcBef>
            </a:pPr>
            <a:r>
              <a:rPr lang="en-US" sz="2400" dirty="0" smtClean="0"/>
              <a:t>The Chair of each of the committees will remain the Chair of the combined group (committee proper + subcommittee).</a:t>
            </a:r>
          </a:p>
          <a:p>
            <a:pPr algn="just">
              <a:spcBef>
                <a:spcPts val="1200"/>
              </a:spcBef>
            </a:pPr>
            <a:r>
              <a:rPr lang="en-US" sz="2400" dirty="0" smtClean="0"/>
              <a:t>Each committee (existing members and additional members added by the subcommittee) can determine the structure and mechanism by which the work of reviewing courses/programs is divided among the members.</a:t>
            </a:r>
          </a:p>
          <a:p>
            <a:pPr algn="just">
              <a:spcBef>
                <a:spcPts val="1200"/>
              </a:spcBef>
            </a:pPr>
            <a:r>
              <a:rPr lang="en-US" sz="2400" dirty="0" smtClean="0"/>
              <a:t>The </a:t>
            </a:r>
            <a:r>
              <a:rPr lang="en-US" sz="2400" dirty="0"/>
              <a:t>a</a:t>
            </a:r>
            <a:r>
              <a:rPr lang="en-US" sz="2400" dirty="0" smtClean="0"/>
              <a:t>d </a:t>
            </a:r>
            <a:r>
              <a:rPr lang="en-US" sz="2400" dirty="0"/>
              <a:t>h</a:t>
            </a:r>
            <a:r>
              <a:rPr lang="en-US" sz="2400" dirty="0" smtClean="0"/>
              <a:t>oc subcommittees will remain in existence until the review of courses/programs is completed (March 2017). If any member leaves the committee before the work of the committee is done, a replacement (representing the same constituency) will be recruited by the Academic Senate.</a:t>
            </a:r>
            <a:endParaRPr lang="en-US" sz="2400" dirty="0"/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10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General Principles for Ad Hoc Subcommittees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1670803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Example: General Education Courses</a:t>
            </a:r>
            <a:endParaRPr lang="en-US" sz="3600" dirty="0"/>
          </a:p>
        </p:txBody>
      </p:sp>
      <p:sp>
        <p:nvSpPr>
          <p:cNvPr id="5" name="TextBox 4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11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838200"/>
            <a:ext cx="7467600" cy="55879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53045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525963"/>
          </a:xfrm>
        </p:spPr>
        <p:txBody>
          <a:bodyPr>
            <a:normAutofit/>
          </a:bodyPr>
          <a:lstStyle/>
          <a:p>
            <a:pPr algn="just"/>
            <a:r>
              <a:rPr lang="en-US" dirty="0" smtClean="0"/>
              <a:t>The Executive Committee recommends that the Academic Senate create the following ad hoc subcommittees and recruit members for each subcommittee:</a:t>
            </a:r>
          </a:p>
          <a:p>
            <a:pPr lvl="1" algn="just"/>
            <a:r>
              <a:rPr lang="en-US" dirty="0" smtClean="0"/>
              <a:t>Ad Hoc General Education Subcommittee</a:t>
            </a:r>
          </a:p>
          <a:p>
            <a:pPr lvl="1" algn="just"/>
            <a:r>
              <a:rPr lang="en-US" dirty="0" smtClean="0"/>
              <a:t>Ad Hoc Academic Programs Subcommittee</a:t>
            </a:r>
          </a:p>
          <a:p>
            <a:pPr lvl="1" algn="just"/>
            <a:r>
              <a:rPr lang="en-US" dirty="0" smtClean="0"/>
              <a:t>Ad Hoc University Curriculum Subcommittee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0" y="6550223"/>
            <a:ext cx="9144000" cy="307777"/>
          </a:xfrm>
          <a:prstGeom prst="rect">
            <a:avLst/>
          </a:prstGeom>
          <a:solidFill>
            <a:schemeClr val="bg1">
              <a:lumMod val="95000"/>
            </a:schemeClr>
          </a:solidFill>
        </p:spPr>
        <p:txBody>
          <a:bodyPr wrap="square" rtlCol="0">
            <a:spAutoFit/>
          </a:bodyPr>
          <a:lstStyle/>
          <a:p>
            <a:pPr algn="r"/>
            <a:fld id="{8C66AEE9-D56A-4CBA-B603-488A50A8495C}" type="slidenum">
              <a:rPr lang="en-US" sz="1400" smtClean="0"/>
              <a:pPr algn="r"/>
              <a:t>12</a:t>
            </a:fld>
            <a:r>
              <a:rPr lang="en-US" sz="1400" dirty="0" smtClean="0"/>
              <a:t> of 12</a:t>
            </a:r>
            <a:endParaRPr lang="en-US" sz="1400" dirty="0"/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6858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/>
          <a:p>
            <a:r>
              <a:rPr lang="en-US" sz="3600" dirty="0" smtClean="0"/>
              <a:t>Recommendation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5085078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124</TotalTime>
  <Words>394</Words>
  <Application>Microsoft Office PowerPoint</Application>
  <PresentationFormat>On-screen Show (4:3)</PresentationFormat>
  <Paragraphs>53</Paragraphs>
  <Slides>12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3" baseType="lpstr">
      <vt:lpstr>Office Theme</vt:lpstr>
      <vt:lpstr>Ad Hoc Committees for Reviewing Proposals for Semester Degree Programs and General Education Courses</vt:lpstr>
      <vt:lpstr>Semester Conversion Timeline</vt:lpstr>
      <vt:lpstr>Semester Conversion Timeline</vt:lpstr>
      <vt:lpstr>Semester Conversion Timeline</vt:lpstr>
      <vt:lpstr>Non-GE and GE Courses</vt:lpstr>
      <vt:lpstr>Programs – Approximate Numbers</vt:lpstr>
      <vt:lpstr>Programs</vt:lpstr>
      <vt:lpstr>Programs</vt:lpstr>
      <vt:lpstr>Academic Senate Bylaws</vt:lpstr>
      <vt:lpstr>General Principles for Ad Hoc Subcommittees</vt:lpstr>
      <vt:lpstr>Example: General Education Courses</vt:lpstr>
      <vt:lpstr>Recommendation</vt:lpstr>
    </vt:vector>
  </TitlesOfParts>
  <Company>Cal Poly Pomona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bio</dc:creator>
  <cp:lastModifiedBy>Valerie D Otto</cp:lastModifiedBy>
  <cp:revision>36</cp:revision>
  <dcterms:created xsi:type="dcterms:W3CDTF">2015-11-17T11:46:08Z</dcterms:created>
  <dcterms:modified xsi:type="dcterms:W3CDTF">2015-11-18T19:17:55Z</dcterms:modified>
</cp:coreProperties>
</file>